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3" r:id="rId1"/>
  </p:sldMasterIdLst>
  <p:sldIdLst>
    <p:sldId id="256" r:id="rId2"/>
    <p:sldId id="264" r:id="rId3"/>
    <p:sldId id="265" r:id="rId4"/>
    <p:sldId id="266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57" r:id="rId15"/>
    <p:sldId id="258" r:id="rId16"/>
    <p:sldId id="259" r:id="rId17"/>
    <p:sldId id="260" r:id="rId18"/>
    <p:sldId id="261" r:id="rId19"/>
    <p:sldId id="262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70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8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10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5396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83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4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62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74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25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0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0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3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5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1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5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9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6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AA3988C-ABBC-4033-AD21-288FBD9DDBA3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637CD-3EFB-41C4-8856-C89CCC013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12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  <p:sldLayoutId id="214748407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Allen.Rust@KY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089" y="530578"/>
            <a:ext cx="7772400" cy="1827918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When to Involve your KYTC Rail Coordinator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0222" y="3423736"/>
            <a:ext cx="3266132" cy="1655762"/>
          </a:xfrm>
        </p:spPr>
        <p:txBody>
          <a:bodyPr>
            <a:normAutofit lnSpcReduction="10000"/>
          </a:bodyPr>
          <a:lstStyle/>
          <a:p>
            <a:pPr algn="ctr" defTabSz="914400">
              <a:spcBef>
                <a:spcPts val="1000"/>
              </a:spcBef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Allen Rust, PE</a:t>
            </a:r>
          </a:p>
          <a:p>
            <a:pPr algn="ctr" defTabSz="914400">
              <a:spcBef>
                <a:spcPts val="1000"/>
              </a:spcBef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Rail Coordinator</a:t>
            </a:r>
          </a:p>
          <a:p>
            <a:pPr algn="ctr" defTabSz="914400">
              <a:spcBef>
                <a:spcPts val="1000"/>
              </a:spcBef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KYTC </a:t>
            </a:r>
          </a:p>
          <a:p>
            <a:pPr algn="ctr" defTabSz="914400">
              <a:spcBef>
                <a:spcPts val="1000"/>
              </a:spcBef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Division of Right of Way and Utilities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 descr="logo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6849" y="5079498"/>
            <a:ext cx="1609725" cy="1190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1516" y="2520420"/>
            <a:ext cx="3523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September</a:t>
            </a:r>
            <a:r>
              <a:rPr lang="en-US" dirty="0" smtClean="0"/>
              <a:t> </a:t>
            </a:r>
            <a:r>
              <a:rPr lang="en-US" sz="2400" dirty="0" smtClean="0"/>
              <a:t>5, 2018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45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Rail Coordination Required?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2191451"/>
            <a:ext cx="6711654" cy="3620210"/>
          </a:xfrm>
        </p:spPr>
        <p:txBody>
          <a:bodyPr/>
          <a:lstStyle/>
          <a:p>
            <a:r>
              <a:rPr lang="en-US" dirty="0" smtClean="0"/>
              <a:t>Bridge deck restoration with possibility of full depth patching and/or joint repair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97030" y="1330028"/>
            <a:ext cx="4459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Question 4.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85532" y="3776544"/>
            <a:ext cx="3031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smtClean="0">
                <a:solidFill>
                  <a:schemeClr val="accent1"/>
                </a:solidFill>
              </a:rPr>
              <a:t>YES</a:t>
            </a:r>
            <a:endParaRPr lang="en-US" sz="1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4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Rail Coordination Required?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2191451"/>
            <a:ext cx="6711654" cy="3620210"/>
          </a:xfrm>
        </p:spPr>
        <p:txBody>
          <a:bodyPr/>
          <a:lstStyle/>
          <a:p>
            <a:r>
              <a:rPr lang="en-US" dirty="0" smtClean="0"/>
              <a:t>Asphalt resurfacing at RR crossing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97030" y="1330028"/>
            <a:ext cx="4459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Question 5.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85532" y="3776544"/>
            <a:ext cx="3031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smtClean="0">
                <a:solidFill>
                  <a:schemeClr val="accent1"/>
                </a:solidFill>
              </a:rPr>
              <a:t>YES</a:t>
            </a:r>
            <a:endParaRPr lang="en-US" sz="1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1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Rail Coordination Required?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2191451"/>
            <a:ext cx="6711654" cy="3620210"/>
          </a:xfrm>
        </p:spPr>
        <p:txBody>
          <a:bodyPr/>
          <a:lstStyle/>
          <a:p>
            <a:r>
              <a:rPr lang="en-US" dirty="0" smtClean="0"/>
              <a:t>Work near RR, but not on RR ROW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97030" y="1330028"/>
            <a:ext cx="4459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Question 6.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502230" y="3685104"/>
            <a:ext cx="5738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smtClean="0">
                <a:solidFill>
                  <a:schemeClr val="accent1"/>
                </a:solidFill>
              </a:rPr>
              <a:t>MAYBE</a:t>
            </a:r>
            <a:endParaRPr lang="en-US" sz="1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7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involve Rail Coordinator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282561"/>
          </a:xfrm>
        </p:spPr>
        <p:txBody>
          <a:bodyPr>
            <a:normAutofit/>
          </a:bodyPr>
          <a:lstStyle/>
          <a:p>
            <a:r>
              <a:rPr lang="en-US" dirty="0" smtClean="0"/>
              <a:t>When is RR coordination required</a:t>
            </a:r>
          </a:p>
          <a:p>
            <a:pPr lvl="1"/>
            <a:r>
              <a:rPr lang="en-US" dirty="0" smtClean="0"/>
              <a:t>On or over RR ROW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otential to foul the tracks</a:t>
            </a:r>
          </a:p>
          <a:p>
            <a:pPr lvl="1"/>
            <a:r>
              <a:rPr lang="en-US" sz="3600" b="1" dirty="0" smtClean="0"/>
              <a:t>ASK</a:t>
            </a:r>
          </a:p>
          <a:p>
            <a:r>
              <a:rPr lang="en-US" dirty="0"/>
              <a:t>When to start </a:t>
            </a:r>
            <a:r>
              <a:rPr lang="en-US" dirty="0" smtClean="0"/>
              <a:t>coordination</a:t>
            </a:r>
          </a:p>
          <a:p>
            <a:pPr lvl="1"/>
            <a:r>
              <a:rPr lang="en-US" dirty="0" smtClean="0"/>
              <a:t>As early as possible</a:t>
            </a:r>
          </a:p>
          <a:p>
            <a:pPr lvl="1"/>
            <a:r>
              <a:rPr lang="en-US" dirty="0" smtClean="0"/>
              <a:t>Once plans are available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9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Railroad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480922" cy="41954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Acquire </a:t>
            </a:r>
            <a:r>
              <a:rPr lang="en-US" sz="2400" dirty="0" smtClean="0"/>
              <a:t>Right </a:t>
            </a:r>
            <a:r>
              <a:rPr lang="en-US" sz="2400" dirty="0"/>
              <a:t>of </a:t>
            </a:r>
            <a:r>
              <a:rPr lang="en-US" sz="2400" dirty="0" smtClean="0"/>
              <a:t>Way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Coordinate plan review with RR companies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Coordinate flagging to protect RR facilities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Ensure that Cabinet contractors perform to standards</a:t>
            </a:r>
          </a:p>
        </p:txBody>
      </p:sp>
    </p:spTree>
    <p:extLst>
      <p:ext uri="{BB962C8B-B14F-4D97-AF65-F5344CB8AC3E}">
        <p14:creationId xmlns:p14="http://schemas.microsoft.com/office/powerpoint/2010/main" val="5338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Initial Submittal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Funding</a:t>
            </a:r>
          </a:p>
          <a:p>
            <a:pPr lvl="1"/>
            <a:r>
              <a:rPr lang="en-US" sz="2400" dirty="0" smtClean="0"/>
              <a:t>Primarily U</a:t>
            </a:r>
          </a:p>
          <a:p>
            <a:pPr lvl="1"/>
            <a:r>
              <a:rPr lang="en-US" sz="2400" dirty="0" smtClean="0"/>
              <a:t>Can use D or C</a:t>
            </a:r>
          </a:p>
          <a:p>
            <a:r>
              <a:rPr lang="en-US" sz="2400" dirty="0" smtClean="0"/>
              <a:t>Preliminary Road Plans</a:t>
            </a:r>
          </a:p>
          <a:p>
            <a:r>
              <a:rPr lang="en-US" sz="2400" dirty="0" smtClean="0"/>
              <a:t>Preliminary Structure Plans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815" y="2052925"/>
            <a:ext cx="2225002" cy="2230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70" y="4696735"/>
            <a:ext cx="3091070" cy="1978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91" y="4696735"/>
            <a:ext cx="3024734" cy="193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4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Comments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Railroad returns comments</a:t>
            </a:r>
          </a:p>
          <a:p>
            <a:pPr lvl="1"/>
            <a:r>
              <a:rPr lang="en-US" sz="2400" dirty="0" smtClean="0"/>
              <a:t>Comment Spreadsheet</a:t>
            </a:r>
          </a:p>
          <a:p>
            <a:r>
              <a:rPr lang="en-US" sz="2400" dirty="0" smtClean="0"/>
              <a:t>Designers address comments</a:t>
            </a:r>
          </a:p>
          <a:p>
            <a:r>
              <a:rPr lang="en-US" sz="2400" dirty="0" smtClean="0"/>
              <a:t>Send revised plans to RR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3978"/>
            <a:ext cx="9184371" cy="560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6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Force Account Estimate (FAE)</a:t>
            </a:r>
          </a:p>
          <a:p>
            <a:r>
              <a:rPr lang="en-US" sz="2400" dirty="0" smtClean="0"/>
              <a:t>Draft Agreement</a:t>
            </a:r>
          </a:p>
          <a:p>
            <a:r>
              <a:rPr lang="en-US" sz="2400" dirty="0" smtClean="0"/>
              <a:t>Execution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698" y="1328676"/>
            <a:ext cx="1867344" cy="2410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96" y="3939315"/>
            <a:ext cx="2157095" cy="2774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35" y="3943722"/>
            <a:ext cx="2317619" cy="277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7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Right of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Offer</a:t>
            </a:r>
          </a:p>
          <a:p>
            <a:pPr lvl="1"/>
            <a:r>
              <a:rPr lang="en-US" sz="2400" dirty="0" smtClean="0"/>
              <a:t>Offer to Purchase</a:t>
            </a:r>
          </a:p>
          <a:p>
            <a:pPr lvl="1"/>
            <a:r>
              <a:rPr lang="en-US" sz="2400" dirty="0" smtClean="0"/>
              <a:t>MAR/Valuation</a:t>
            </a:r>
          </a:p>
          <a:p>
            <a:pPr lvl="1"/>
            <a:r>
              <a:rPr lang="en-US" sz="2400" dirty="0" smtClean="0"/>
              <a:t>MOU</a:t>
            </a:r>
          </a:p>
          <a:p>
            <a:pPr lvl="1"/>
            <a:r>
              <a:rPr lang="en-US" sz="2400" dirty="0" smtClean="0"/>
              <a:t>Plan Sheets</a:t>
            </a:r>
          </a:p>
          <a:p>
            <a:pPr lvl="1"/>
            <a:r>
              <a:rPr lang="en-US" sz="2400" dirty="0" smtClean="0"/>
              <a:t>Deed Description</a:t>
            </a:r>
          </a:p>
          <a:p>
            <a:r>
              <a:rPr lang="en-US" sz="2400" dirty="0" smtClean="0"/>
              <a:t>Payment</a:t>
            </a:r>
          </a:p>
          <a:p>
            <a:r>
              <a:rPr lang="en-US" sz="2400" dirty="0" smtClean="0"/>
              <a:t>Recording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35" y="2299061"/>
            <a:ext cx="4409247" cy="272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Preliminary Engineering Agreements</a:t>
            </a:r>
          </a:p>
          <a:p>
            <a:r>
              <a:rPr lang="en-US" sz="2400" dirty="0" smtClean="0"/>
              <a:t>Flagging Note</a:t>
            </a:r>
          </a:p>
          <a:p>
            <a:r>
              <a:rPr lang="en-US" sz="2400" dirty="0" smtClean="0"/>
              <a:t>Railroad Coordination Update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0" y="3683726"/>
            <a:ext cx="7655455" cy="290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Railroads in Kentucky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24" y="1326701"/>
            <a:ext cx="7158152" cy="553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7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539" y="1158112"/>
            <a:ext cx="7055380" cy="945007"/>
          </a:xfrm>
        </p:spPr>
        <p:txBody>
          <a:bodyPr/>
          <a:lstStyle/>
          <a:p>
            <a:pPr algn="ctr"/>
            <a:r>
              <a:rPr lang="en-US" sz="5400" dirty="0" smtClean="0"/>
              <a:t>Questions?</a:t>
            </a:r>
            <a:endParaRPr lang="en-US" sz="5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56218" y="3321381"/>
            <a:ext cx="4088021" cy="2161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 defTabSz="914400">
              <a:lnSpc>
                <a:spcPct val="90000"/>
              </a:lnSpc>
              <a:buNone/>
            </a:pPr>
            <a:r>
              <a:rPr lang="en-US" sz="2400" cap="all" dirty="0">
                <a:latin typeface="+mn-lt"/>
              </a:rPr>
              <a:t>Allen Rust, PE</a:t>
            </a:r>
          </a:p>
          <a:p>
            <a:pPr marL="0" indent="0" algn="ctr" defTabSz="914400">
              <a:lnSpc>
                <a:spcPct val="90000"/>
              </a:lnSpc>
              <a:buNone/>
            </a:pPr>
            <a:r>
              <a:rPr lang="en-US" sz="2400" cap="all" dirty="0">
                <a:latin typeface="+mn-lt"/>
              </a:rPr>
              <a:t>Rail Coordinator</a:t>
            </a:r>
          </a:p>
          <a:p>
            <a:pPr marL="0" indent="0" algn="ctr" defTabSz="914400">
              <a:lnSpc>
                <a:spcPct val="90000"/>
              </a:lnSpc>
              <a:buNone/>
            </a:pPr>
            <a:r>
              <a:rPr lang="en-US" sz="2400" cap="all" dirty="0">
                <a:latin typeface="+mn-lt"/>
              </a:rPr>
              <a:t>KYTC</a:t>
            </a:r>
          </a:p>
          <a:p>
            <a:pPr marL="0" indent="0" algn="ctr" defTabSz="914400">
              <a:lnSpc>
                <a:spcPct val="90000"/>
              </a:lnSpc>
              <a:buNone/>
            </a:pPr>
            <a:r>
              <a:rPr lang="en-US" sz="2400" cap="all" dirty="0">
                <a:latin typeface="+mn-lt"/>
                <a:hlinkClick r:id="rId2"/>
              </a:rPr>
              <a:t>Allen.Rust@KY.gov</a:t>
            </a:r>
            <a:endParaRPr lang="en-US" sz="2400" cap="all" dirty="0">
              <a:latin typeface="+mn-lt"/>
            </a:endParaRPr>
          </a:p>
          <a:p>
            <a:pPr marL="0" indent="0" algn="ctr" defTabSz="914400">
              <a:lnSpc>
                <a:spcPct val="90000"/>
              </a:lnSpc>
              <a:buNone/>
            </a:pPr>
            <a:r>
              <a:rPr lang="en-US" sz="2400" cap="all" dirty="0">
                <a:latin typeface="+mn-lt"/>
              </a:rPr>
              <a:t>502-782-4950</a:t>
            </a:r>
          </a:p>
        </p:txBody>
      </p:sp>
    </p:spTree>
    <p:extLst>
      <p:ext uri="{BB962C8B-B14F-4D97-AF65-F5344CB8AC3E}">
        <p14:creationId xmlns:p14="http://schemas.microsoft.com/office/powerpoint/2010/main" val="28787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Railroads in Kentucky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409677"/>
              </p:ext>
            </p:extLst>
          </p:nvPr>
        </p:nvGraphicFramePr>
        <p:xfrm>
          <a:off x="2025472" y="1690689"/>
          <a:ext cx="5093054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Railroad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Miles</a:t>
                      </a:r>
                      <a:r>
                        <a:rPr lang="en-US" baseline="0" dirty="0" smtClean="0"/>
                        <a:t> of Track in 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CSX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1,685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Norfolk Southern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Paducah and</a:t>
                      </a:r>
                      <a:r>
                        <a:rPr lang="en-US" baseline="0" dirty="0" smtClean="0"/>
                        <a:t> Louisville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RJ </a:t>
                      </a:r>
                      <a:r>
                        <a:rPr lang="en-US" dirty="0" err="1" smtClean="0"/>
                        <a:t>Corman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Illinois</a:t>
                      </a:r>
                      <a:r>
                        <a:rPr lang="en-US" baseline="0" dirty="0" smtClean="0"/>
                        <a:t> Central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52044" y="5216862"/>
            <a:ext cx="3239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Total: </a:t>
            </a:r>
            <a:r>
              <a:rPr lang="en-US" sz="2800" dirty="0" smtClean="0"/>
              <a:t>3,191 miles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580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08000"/>
            <a:ext cx="7886700" cy="5668963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Railroad Requirements </a:t>
            </a:r>
          </a:p>
          <a:p>
            <a:pPr lvl="1"/>
            <a:r>
              <a:rPr lang="en-US" sz="2800" dirty="0"/>
              <a:t>How to design for it</a:t>
            </a:r>
          </a:p>
          <a:p>
            <a:pPr lvl="1"/>
            <a:r>
              <a:rPr lang="en-US" sz="2800" dirty="0"/>
              <a:t>What to </a:t>
            </a:r>
            <a:r>
              <a:rPr lang="en-US" sz="2800" dirty="0" smtClean="0"/>
              <a:t>include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r>
              <a:rPr lang="en-US" sz="3600" dirty="0" smtClean="0"/>
              <a:t>When to involve Rail Coordinator</a:t>
            </a:r>
            <a:endParaRPr lang="en-US" sz="3600" dirty="0"/>
          </a:p>
          <a:p>
            <a:pPr lvl="1"/>
            <a:r>
              <a:rPr lang="en-US" sz="2800" dirty="0" smtClean="0"/>
              <a:t>When is rail coordination required</a:t>
            </a:r>
            <a:endParaRPr lang="en-US" sz="2800" dirty="0"/>
          </a:p>
          <a:p>
            <a:pPr lvl="1"/>
            <a:r>
              <a:rPr lang="en-US" sz="2800" dirty="0" smtClean="0"/>
              <a:t>How soon to begin coordination</a:t>
            </a: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3600" dirty="0"/>
              <a:t>Railroad Coordination</a:t>
            </a:r>
          </a:p>
          <a:p>
            <a:pPr lvl="1"/>
            <a:r>
              <a:rPr lang="en-US" sz="2800" dirty="0"/>
              <a:t>Plan reviews</a:t>
            </a:r>
          </a:p>
          <a:p>
            <a:pPr lvl="1"/>
            <a:r>
              <a:rPr lang="en-US" sz="2800" dirty="0"/>
              <a:t>Agreements</a:t>
            </a:r>
          </a:p>
          <a:p>
            <a:pPr lvl="1"/>
            <a:r>
              <a:rPr lang="en-US" sz="2800" dirty="0" smtClean="0"/>
              <a:t>ROW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36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2187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Railroad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23’ vertical clearance</a:t>
            </a:r>
          </a:p>
          <a:p>
            <a:r>
              <a:rPr lang="en-US" dirty="0" smtClean="0"/>
              <a:t>25’ horizontal clearance from centerline of track</a:t>
            </a:r>
          </a:p>
          <a:p>
            <a:pPr lvl="1"/>
            <a:r>
              <a:rPr lang="en-US" dirty="0" smtClean="0"/>
              <a:t>Closer with </a:t>
            </a:r>
            <a:r>
              <a:rPr lang="en-US" dirty="0" err="1" smtClean="0"/>
              <a:t>crashwalls</a:t>
            </a:r>
            <a:endParaRPr lang="en-US" dirty="0" smtClean="0"/>
          </a:p>
          <a:p>
            <a:r>
              <a:rPr lang="en-US" dirty="0"/>
              <a:t>RR may require new overhead bridges to span entire RR right-of-way </a:t>
            </a:r>
            <a:endParaRPr lang="en-US" dirty="0" smtClean="0"/>
          </a:p>
          <a:p>
            <a:r>
              <a:rPr lang="en-US" dirty="0" smtClean="0"/>
              <a:t>RR </a:t>
            </a:r>
            <a:r>
              <a:rPr lang="en-US" dirty="0"/>
              <a:t>property and operations </a:t>
            </a:r>
            <a:r>
              <a:rPr lang="en-US" dirty="0" smtClean="0"/>
              <a:t>shall </a:t>
            </a:r>
            <a:r>
              <a:rPr lang="en-US" dirty="0"/>
              <a:t>not be negatively impacted by the project</a:t>
            </a:r>
            <a:r>
              <a:rPr lang="en-US" dirty="0" smtClean="0"/>
              <a:t>.</a:t>
            </a:r>
          </a:p>
          <a:p>
            <a:r>
              <a:rPr lang="en-US" dirty="0" smtClean="0"/>
              <a:t>Additional requirements found in RR Public Projects Manual.</a:t>
            </a:r>
          </a:p>
          <a:p>
            <a:r>
              <a:rPr lang="en-US" sz="3200" b="1" dirty="0" smtClean="0"/>
              <a:t>“Potential to foul the tracks”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9551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involve Rail Coordinator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1604675"/>
          </a:xfrm>
        </p:spPr>
        <p:txBody>
          <a:bodyPr>
            <a:normAutofit/>
          </a:bodyPr>
          <a:lstStyle/>
          <a:p>
            <a:r>
              <a:rPr lang="en-US" dirty="0" smtClean="0"/>
              <a:t>When is RR coordination required</a:t>
            </a:r>
          </a:p>
          <a:p>
            <a:pPr lvl="1"/>
            <a:r>
              <a:rPr lang="en-US" dirty="0" smtClean="0"/>
              <a:t>On or over RR ROW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otential to foul the tracks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5480" y="3857277"/>
            <a:ext cx="54738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chemeClr val="accent1"/>
                </a:solidFill>
              </a:rPr>
              <a:t>POP QUIZ</a:t>
            </a:r>
            <a:endParaRPr lang="en-US" sz="8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7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Rail Coordination Required?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853248"/>
            <a:ext cx="6711654" cy="3620210"/>
          </a:xfrm>
        </p:spPr>
        <p:txBody>
          <a:bodyPr/>
          <a:lstStyle/>
          <a:p>
            <a:r>
              <a:rPr lang="en-US" dirty="0" smtClean="0"/>
              <a:t>Replacing existing overhead bridge at offset alignment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97030" y="1330028"/>
            <a:ext cx="4459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Question 1.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20" y="2634081"/>
            <a:ext cx="6562324" cy="42239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5532" y="3776544"/>
            <a:ext cx="3031299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0" b="1" dirty="0" smtClean="0">
                <a:solidFill>
                  <a:schemeClr val="accent1"/>
                </a:solidFill>
              </a:rPr>
              <a:t>YES</a:t>
            </a:r>
            <a:endParaRPr lang="en-US" sz="1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6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Rail Coordination Required?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2191451"/>
            <a:ext cx="6711654" cy="3620210"/>
          </a:xfrm>
        </p:spPr>
        <p:txBody>
          <a:bodyPr/>
          <a:lstStyle/>
          <a:p>
            <a:r>
              <a:rPr lang="en-US" dirty="0" smtClean="0"/>
              <a:t>Bridge overlay inside barrier walls with no deck removal or joint repair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97030" y="1330028"/>
            <a:ext cx="4459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Question 2.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85532" y="3776544"/>
            <a:ext cx="3031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smtClean="0">
                <a:solidFill>
                  <a:schemeClr val="accent1"/>
                </a:solidFill>
              </a:rPr>
              <a:t>NO</a:t>
            </a:r>
            <a:endParaRPr lang="en-US" sz="1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4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2205206"/>
            <a:ext cx="7445829" cy="455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Rail Coordination Required?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853248"/>
            <a:ext cx="6711654" cy="3620210"/>
          </a:xfrm>
        </p:spPr>
        <p:txBody>
          <a:bodyPr/>
          <a:lstStyle/>
          <a:p>
            <a:r>
              <a:rPr lang="en-US" dirty="0" smtClean="0"/>
              <a:t>Work adjacent to RR, but not on RR ROW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97030" y="1330028"/>
            <a:ext cx="4459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Question 3.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85532" y="3776544"/>
            <a:ext cx="3031299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0" b="1" dirty="0" smtClean="0">
                <a:solidFill>
                  <a:schemeClr val="accent1"/>
                </a:solidFill>
              </a:rPr>
              <a:t>YES</a:t>
            </a:r>
            <a:endParaRPr lang="en-US" sz="1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4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b47a5aad-adfb-4dac-9d3f-47090e67d565">2018</Year>
    <Day xmlns="b47a5aad-adfb-4dac-9d3f-47090e67d565">Wednesday</Day>
    <Speakers xmlns="b47a5aad-adfb-4dac-9d3f-47090e67d565">Allen Rust</Speakers>
    <Section xmlns="b47a5aad-adfb-4dac-9d3f-47090e67d565">Project Management</Section>
  </documentManagement>
</p:properties>
</file>

<file path=customXml/itemProps1.xml><?xml version="1.0" encoding="utf-8"?>
<ds:datastoreItem xmlns:ds="http://schemas.openxmlformats.org/officeDocument/2006/customXml" ds:itemID="{65665E79-951D-41B3-AD92-F99558288AB9}"/>
</file>

<file path=customXml/itemProps2.xml><?xml version="1.0" encoding="utf-8"?>
<ds:datastoreItem xmlns:ds="http://schemas.openxmlformats.org/officeDocument/2006/customXml" ds:itemID="{42EA1633-75BD-4AB9-A4DE-62162EE6B296}"/>
</file>

<file path=customXml/itemProps3.xml><?xml version="1.0" encoding="utf-8"?>
<ds:datastoreItem xmlns:ds="http://schemas.openxmlformats.org/officeDocument/2006/customXml" ds:itemID="{91677C1E-3D74-486F-AC47-CECACE57A19E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516</TotalTime>
  <Words>414</Words>
  <Application>Microsoft Office PowerPoint</Application>
  <PresentationFormat>On-screen Show (4:3)</PresentationFormat>
  <Paragraphs>123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</vt:lpstr>
      <vt:lpstr>When to Involve your KYTC Rail Coordinator</vt:lpstr>
      <vt:lpstr>Railroads in Kentucky</vt:lpstr>
      <vt:lpstr>Railroads in Kentucky</vt:lpstr>
      <vt:lpstr>PowerPoint Presentation</vt:lpstr>
      <vt:lpstr>Railroad Requirements</vt:lpstr>
      <vt:lpstr>When to involve Rail Coordinator </vt:lpstr>
      <vt:lpstr>Is Rail Coordination Required?</vt:lpstr>
      <vt:lpstr>Is Rail Coordination Required?</vt:lpstr>
      <vt:lpstr>Is Rail Coordination Required?</vt:lpstr>
      <vt:lpstr>Is Rail Coordination Required?</vt:lpstr>
      <vt:lpstr>Is Rail Coordination Required?</vt:lpstr>
      <vt:lpstr>Is Rail Coordination Required?</vt:lpstr>
      <vt:lpstr>When to involve Rail Coordinator </vt:lpstr>
      <vt:lpstr>Railroad Coordination</vt:lpstr>
      <vt:lpstr>Initial Submittal</vt:lpstr>
      <vt:lpstr>Comments Exchange</vt:lpstr>
      <vt:lpstr>Agreement</vt:lpstr>
      <vt:lpstr>Right of Way</vt:lpstr>
      <vt:lpstr>Changes</vt:lpstr>
      <vt:lpstr>Questions?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Rust, Allen (KYTC)</dc:creator>
  <cp:lastModifiedBy>Design</cp:lastModifiedBy>
  <cp:revision>32</cp:revision>
  <dcterms:created xsi:type="dcterms:W3CDTF">2016-08-29T17:29:39Z</dcterms:created>
  <dcterms:modified xsi:type="dcterms:W3CDTF">2018-09-05T10:32:52Z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